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4.png" ContentType="image/png"/>
  <Override PartName="/ppt/media/image42.jpeg" ContentType="image/jpe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43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notesMaster" Target="notesMasters/notesMaster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1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480" cy="45244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Click to edit the notes format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hdr"/>
          </p:nvPr>
        </p:nvSpPr>
        <p:spPr>
          <a:xfrm>
            <a:off x="0" y="-360"/>
            <a:ext cx="3371760" cy="5014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&lt;header&gt;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dt"/>
          </p:nvPr>
        </p:nvSpPr>
        <p:spPr>
          <a:xfrm>
            <a:off x="4398480" y="-360"/>
            <a:ext cx="3372120" cy="5014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93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ftr"/>
          </p:nvPr>
        </p:nvSpPr>
        <p:spPr>
          <a:xfrm>
            <a:off x="0" y="9555120"/>
            <a:ext cx="3371760" cy="50184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93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&lt;footer&gt;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sldNum"/>
          </p:nvPr>
        </p:nvSpPr>
        <p:spPr>
          <a:xfrm>
            <a:off x="4398480" y="9555120"/>
            <a:ext cx="3372120" cy="501840"/>
          </a:xfrm>
          <a:prstGeom prst="rect">
            <a:avLst/>
          </a:prstGeom>
        </p:spPr>
        <p:txBody>
          <a:bodyPr lIns="0" rIns="0" tIns="0" bIns="0" anchor="b"/>
          <a:p>
            <a:pPr algn="r">
              <a:lnSpc>
                <a:spcPct val="93000"/>
              </a:lnSpc>
            </a:pPr>
            <a:fld id="{01C89281-AE8D-403C-8F42-7D401B60BF5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" Target="../slides/slide6.xml"/><Relationship Id="rId3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685800" y="4343400"/>
            <a:ext cx="5486400" cy="429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There are few effective biocontrol agents for CRB.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OrNV is the preferred BC agent. Unfortunately the Guam CRB population is apparently resistant to all available isolates.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GMF is usually used as a biological insecticide. It has been successfully established on Guam as a classical BC agent. Based on 21 day mortality data for 1,466 CRB collected from 75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sample sites, it is estimated that between 10% and 38% are being killed by GMF infection.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777960" y="4776840"/>
            <a:ext cx="62164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Generation time: 6 to 9 months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Female lays about 100 eggs (biotic potential of 50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which equals an increase of 5000% per generation)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Only adults do damage.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777960" y="4776840"/>
            <a:ext cx="62164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Palms killed by adults become preferred breeding sites which generate several generations of grubs.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If CRB adults are abundant, many palms will be killed creating breeding sites which generate even more adults.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This positive feedback cycle may not stop until CRB run out of food after killing most palms.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17640" bIns="0"/>
          <a:p>
            <a:pPr marL="215640" indent="-214200">
              <a:lnSpc>
                <a:spcPct val="93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Add DOI-OIA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777960" y="4776840"/>
            <a:ext cx="62164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Loss of coconuts on smaller islands and atolls where people rely on coconut as the “tree of life” will be a human disaster.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777600" y="4776840"/>
            <a:ext cx="6218280" cy="452592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777960" y="4776840"/>
            <a:ext cx="62164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This is the first CRB collected on Guam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Sept. 11, 2007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1531800" y="763560"/>
            <a:ext cx="4703760" cy="3768840"/>
          </a:xfrm>
          <a:prstGeom prst="rect">
            <a:avLst/>
          </a:prstGeom>
          <a:ln>
            <a:noFill/>
          </a:ln>
        </p:spPr>
      </p:pic>
      <p:sp>
        <p:nvSpPr>
          <p:cNvPr id="444" name="TextShape 1"/>
          <p:cNvSpPr txBox="1"/>
          <p:nvPr/>
        </p:nvSpPr>
        <p:spPr>
          <a:xfrm>
            <a:off x="777960" y="4776480"/>
            <a:ext cx="6215040" cy="452268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777960" y="4776840"/>
            <a:ext cx="6216480" cy="4525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A delimiting survey indicated that CRB had invaded only a small area of Guam (Tumon Bay and Fafai Beach).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15640" indent="-214200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Based on this information, an eradication program was launched.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2080080" y="1604880"/>
            <a:ext cx="4982040" cy="3975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0" bIns="0" anchor="ctr"/>
          <a:p>
            <a:pPr marL="342720" indent="-342720"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457200" y="1604880"/>
            <a:ext cx="4013280" cy="3975120"/>
          </a:xfrm>
          <a:prstGeom prst="rect">
            <a:avLst/>
          </a:prstGeom>
        </p:spPr>
        <p:txBody>
          <a:bodyPr lIns="0" rIns="0" tIns="28440" bIns="0"/>
          <a:p>
            <a:pPr marL="342720" indent="-342720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600"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600"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2057400" indent="-228600"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www.youtube.com/watch?v=DtBkEOsdGRE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00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oi.org/10.1016/j.jip.2017.07.006" TargetMode="External"/><Relationship Id="rId2" Type="http://schemas.openxmlformats.org/officeDocument/2006/relationships/slideLayout" Target="../slideLayouts/slideLayout1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://aubreymoore.github.io/crbdist/mymap.html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www.youtube.com/watch?v=zzSorqcmt9U" TargetMode="External"/><Relationship Id="rId3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www.facebook.com/groups/crbg07/" TargetMode="External"/><Relationship Id="rId2" Type="http://schemas.openxmlformats.org/officeDocument/2006/relationships/hyperlink" Target="https://www.facebook.com/groups/crbg07/" TargetMode="External"/><Relationship Id="rId3" Type="http://schemas.openxmlformats.org/officeDocument/2006/relationships/hyperlink" Target="https://www.facebook.com/groups/crbg07/" TargetMode="External"/><Relationship Id="rId4" Type="http://schemas.openxmlformats.org/officeDocument/2006/relationships/hyperlink" Target="https://www.facebook.com/groups/crbg07/" TargetMode="External"/><Relationship Id="rId5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3240" y="1554120"/>
            <a:ext cx="9140760" cy="316080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338400" y="5760720"/>
            <a:ext cx="1792800" cy="731520"/>
          </a:xfrm>
          <a:prstGeom prst="rect">
            <a:avLst/>
          </a:prstGeom>
          <a:ln w="18360">
            <a:noFill/>
          </a:ln>
        </p:spPr>
      </p:pic>
      <p:sp>
        <p:nvSpPr>
          <p:cNvPr id="368" name="CustomShape 1"/>
          <p:cNvSpPr/>
          <p:nvPr/>
        </p:nvSpPr>
        <p:spPr>
          <a:xfrm>
            <a:off x="92160" y="5029200"/>
            <a:ext cx="2285280" cy="66672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" rIns="9000" tIns="9000" bIns="9000"/>
          <a:p>
            <a:pPr algn="ctr"/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Aubrey Moore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James J.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Grasela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0" y="365760"/>
            <a:ext cx="9140760" cy="11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"/>
          <p:cNvSpPr/>
          <p:nvPr/>
        </p:nvSpPr>
        <p:spPr>
          <a:xfrm>
            <a:off x="6035040" y="5120640"/>
            <a:ext cx="3108960" cy="146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69840" bIns="54000"/>
          <a:p>
            <a:pPr algn="ctr">
              <a:lnSpc>
                <a:spcPct val="93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XIX International Plant Protection Congress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Hyderabad, India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 November 2019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4"/>
          <p:cNvSpPr txBox="1"/>
          <p:nvPr/>
        </p:nvSpPr>
        <p:spPr>
          <a:xfrm>
            <a:off x="182880" y="44280"/>
            <a:ext cx="8778240" cy="1418760"/>
          </a:xfrm>
          <a:prstGeom prst="rect">
            <a:avLst/>
          </a:prstGeom>
          <a:noFill/>
          <a:ln w="18360">
            <a:noFill/>
          </a:ln>
        </p:spPr>
        <p:txBody>
          <a:bodyPr lIns="99000" rIns="99000" tIns="54000" bIns="54000"/>
          <a:p>
            <a:pPr algn="ctr"/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Status of a Major Outbreak of Coconut Rhinoceros Beetle, </a:t>
            </a:r>
            <a:r>
              <a:rPr b="1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Oryctes rhinoceros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Noto Sans CJK SC Regular"/>
              </a:rPr>
              <a:t> Biotype G, on Guam and Attempts at Establishing Biological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3061080" y="5303520"/>
            <a:ext cx="2468880" cy="392400"/>
          </a:xfrm>
          <a:prstGeom prst="rect">
            <a:avLst/>
          </a:prstGeom>
          <a:noFill/>
          <a:ln w="18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" rIns="9000" tIns="9000" bIns="9000"/>
          <a:p>
            <a:pPr algn="ctr"/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Sean D. G. Marshall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2922120" y="5760720"/>
            <a:ext cx="2747160" cy="731520"/>
          </a:xfrm>
          <a:prstGeom prst="rect">
            <a:avLst/>
          </a:prstGeom>
          <a:ln w="18360"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548640" y="822960"/>
            <a:ext cx="8046720" cy="5367960"/>
          </a:xfrm>
          <a:prstGeom prst="rect">
            <a:avLst/>
          </a:prstGeom>
          <a:ln>
            <a:noFill/>
          </a:ln>
        </p:spPr>
      </p:pic>
      <p:sp>
        <p:nvSpPr>
          <p:cNvPr id="397" name="TextShape 1"/>
          <p:cNvSpPr txBox="1"/>
          <p:nvPr/>
        </p:nvSpPr>
        <p:spPr>
          <a:xfrm>
            <a:off x="872640" y="6400800"/>
            <a:ext cx="7448400" cy="3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Screen capture from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https://www.youtube.com/watch?v=DtBkEOsdGRE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0" y="0"/>
            <a:ext cx="9144000" cy="760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Guam Pheromone Trap Catch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272880"/>
            <a:ext cx="822636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2"/>
          <p:cNvSpPr/>
          <p:nvPr/>
        </p:nvSpPr>
        <p:spPr>
          <a:xfrm>
            <a:off x="457200" y="272880"/>
            <a:ext cx="822636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4732200" y="2925720"/>
            <a:ext cx="4318200" cy="383868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127080" y="2925720"/>
            <a:ext cx="4533840" cy="299736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92160" y="2119320"/>
            <a:ext cx="457020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Oryctes rhinoceros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nudivirus (OrNV)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4754520" y="2049480"/>
            <a:ext cx="4388040" cy="7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Green muscardine fungus (GMF)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Metarhizium majus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468520"/>
            <a:ext cx="8136000" cy="35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457200" y="272880"/>
            <a:ext cx="822636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Discovery of the CRB-G Biotype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57200" y="2193840"/>
            <a:ext cx="8229600" cy="37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040" bIns="45000"/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Marshall, S. D. G., Moore, A., Vaqalo, M., Noble, A., &amp; Jackson, T. A. (2017).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new haplotype of the coconut rhinoceros beetle,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Oryctes rhinoceros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has escaped biological control by </a:t>
            </a:r>
            <a:r>
              <a:rPr b="1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Oryctes rhinoceros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nudivirus and is invading Pacific Islands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Journal of Invertebrate Pathology, 149, 127–134. </a:t>
            </a:r>
            <a:r>
              <a:rPr b="0" lang="en-US" sz="26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https://doi.org/10.1016/j.jip.2017.07.006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731880" y="1623960"/>
            <a:ext cx="7586640" cy="38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457200" y="272880"/>
            <a:ext cx="822636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Characteristics of CRB-G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825480" y="1266840"/>
            <a:ext cx="7507440" cy="459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6240" bIns="45000"/>
          <a:p>
            <a:pPr marL="215640" indent="-215640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genetically distinct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resistant to all available isolates of OrNV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behavioral differences ???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63480" indent="-21600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highly attracted to oryctalure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63480" indent="-216000">
              <a:lnSpc>
                <a:spcPct val="14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higher per-capita damage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Invasion History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Dynamics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CRB Activity on Guam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Damage Survey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4000" cy="6073920"/>
          </a:xfrm>
          <a:prstGeom prst="rect">
            <a:avLst/>
          </a:prstGeom>
          <a:ln>
            <a:noFill/>
          </a:ln>
        </p:spPr>
      </p:pic>
      <p:sp>
        <p:nvSpPr>
          <p:cNvPr id="414" name="CustomShape 1"/>
          <p:cNvSpPr/>
          <p:nvPr/>
        </p:nvSpPr>
        <p:spPr>
          <a:xfrm>
            <a:off x="352440" y="6237360"/>
            <a:ext cx="842472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Screen capture from </a:t>
            </a:r>
            <a:r>
              <a:rPr b="0" lang="en-US" sz="18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http://aubreymoore.github.io/crbdist/mymap.html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2018-08-05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Invasion History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Dynamics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CRB Activity on Guam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Damage Survey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0" y="274680"/>
            <a:ext cx="9140760" cy="6442200"/>
          </a:xfrm>
          <a:prstGeom prst="rect">
            <a:avLst/>
          </a:prstGeom>
          <a:ln>
            <a:noFill/>
          </a:ln>
        </p:spPr>
      </p:pic>
      <p:sp>
        <p:nvSpPr>
          <p:cNvPr id="418" name="CustomShape 1"/>
          <p:cNvSpPr/>
          <p:nvPr/>
        </p:nvSpPr>
        <p:spPr>
          <a:xfrm>
            <a:off x="4114800" y="3311640"/>
            <a:ext cx="225900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60840" bIns="45000"/>
          <a:p>
            <a:pPr>
              <a:lnSpc>
                <a:spcPct val="93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100 eggs per female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" name="Table 1"/>
          <p:cNvGraphicFramePr/>
          <p:nvPr/>
        </p:nvGraphicFramePr>
        <p:xfrm>
          <a:off x="1524960" y="1875600"/>
          <a:ext cx="6340320" cy="4190040"/>
        </p:xfrm>
        <a:graphic>
          <a:graphicData uri="http://schemas.openxmlformats.org/drawingml/2006/table">
            <a:tbl>
              <a:tblPr/>
              <a:tblGrid>
                <a:gridCol w="3169800"/>
                <a:gridCol w="3170880"/>
              </a:tblGrid>
              <a:tr h="419040">
                <a:tc>
                  <a:txBody>
                    <a:bodyPr lIns="90000" rIns="90000" tIns="46800" bIns="46800" anchor="ctr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Generation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Number of Beetles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19040">
                <a:tc>
                  <a:txBody>
                    <a:bodyPr tIns="9000" bIns="9000" anchor="ctr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9040">
                <a:tc>
                  <a:txBody>
                    <a:bodyPr lIns="90000" rIns="90000" tIns="46800" bIns="46800" anchor="ctr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9040">
                <a:tc>
                  <a:txBody>
                    <a:bodyPr lIns="90000" rIns="90000" tIns="46800" bIns="46800" anchor="ctr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ctr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90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250,000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90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12,500,000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90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625,000,000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90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31,250,000,000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190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1,562,500,000,000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19040"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78,125,000,000,000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420" name="TextShape 2"/>
          <p:cNvSpPr txBox="1"/>
          <p:nvPr/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Growth May Be Explosive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503280" y="11160"/>
            <a:ext cx="8023320" cy="68547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66840" y="125280"/>
            <a:ext cx="822780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Thanks for support and funding from: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822240" y="1279440"/>
            <a:ext cx="1635120" cy="108576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2"/>
          <a:stretch/>
        </p:blipFill>
        <p:spPr>
          <a:xfrm>
            <a:off x="1060560" y="2438280"/>
            <a:ext cx="1158840" cy="121788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3"/>
          <a:stretch/>
        </p:blipFill>
        <p:spPr>
          <a:xfrm>
            <a:off x="1030320" y="3719520"/>
            <a:ext cx="1220760" cy="121752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4"/>
          <a:stretch/>
        </p:blipFill>
        <p:spPr>
          <a:xfrm>
            <a:off x="1028880" y="5083200"/>
            <a:ext cx="1223640" cy="1224000"/>
          </a:xfrm>
          <a:prstGeom prst="rect">
            <a:avLst/>
          </a:prstGeom>
          <a:ln>
            <a:noFill/>
          </a:ln>
        </p:spPr>
      </p:pic>
      <p:sp>
        <p:nvSpPr>
          <p:cNvPr id="379" name="CustomShape 2"/>
          <p:cNvSpPr/>
          <p:nvPr/>
        </p:nvSpPr>
        <p:spPr>
          <a:xfrm>
            <a:off x="2660400" y="1379520"/>
            <a:ext cx="5715000" cy="15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 Dept of Agriculture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Animal Plant Inspection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2651040" y="2689920"/>
            <a:ext cx="55756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 Dept of Agriculture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Forest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2652480" y="4021560"/>
            <a:ext cx="42940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Legislature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Guam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2651040" y="5302440"/>
            <a:ext cx="56660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 Dept of the Interior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Office of Insular Affairs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731880" y="198360"/>
            <a:ext cx="7791480" cy="2817720"/>
          </a:xfrm>
          <a:prstGeom prst="rect">
            <a:avLst/>
          </a:prstGeom>
          <a:ln>
            <a:noFill/>
          </a:ln>
        </p:spPr>
      </p:pic>
      <p:sp>
        <p:nvSpPr>
          <p:cNvPr id="423" name="CustomShape 1"/>
          <p:cNvSpPr/>
          <p:nvPr/>
        </p:nvSpPr>
        <p:spPr>
          <a:xfrm>
            <a:off x="731880" y="3200400"/>
            <a:ext cx="7770600" cy="24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current outbreak was triggered by Typhoon Dolphin which visited Guam in May 2015. Adult CRB emerging from abundant breeding sites where numerous to start killing mature coconut palms.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Dead standing coconuts are now generating further generations of CRB which are killing even more palms.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Invasion History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Dynamics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CRB Activity on Guam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Damage Survey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457200" y="1188720"/>
            <a:ext cx="7955280" cy="5295600"/>
          </a:xfrm>
          <a:prstGeom prst="rect">
            <a:avLst/>
          </a:prstGeom>
          <a:ln>
            <a:noFill/>
          </a:ln>
        </p:spPr>
      </p:pic>
      <p:sp>
        <p:nvSpPr>
          <p:cNvPr id="427" name="TextShape 1"/>
          <p:cNvSpPr txBox="1"/>
          <p:nvPr/>
        </p:nvSpPr>
        <p:spPr>
          <a:xfrm>
            <a:off x="822960" y="182880"/>
            <a:ext cx="7498080" cy="57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ca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OrNV / CRB-G Bioassay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Invasion History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Dynamics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CRB Activity on Guam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Damage Survey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0" y="1537920"/>
            <a:ext cx="9143640" cy="3948480"/>
          </a:xfrm>
          <a:prstGeom prst="rect">
            <a:avLst/>
          </a:prstGeom>
          <a:ln>
            <a:noFill/>
          </a:ln>
        </p:spPr>
      </p:pic>
      <p:sp>
        <p:nvSpPr>
          <p:cNvPr id="431" name="TextShape 1"/>
          <p:cNvSpPr txBox="1"/>
          <p:nvPr/>
        </p:nvSpPr>
        <p:spPr>
          <a:xfrm>
            <a:off x="339120" y="5943600"/>
            <a:ext cx="8466480" cy="36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Screen capture from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https://www.youtube.com/watch?v=zzSorqcmt9U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2019-11-04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457200" y="9144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Automated Mapping of CRB Damage from Roadside Video Surveys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9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Invasion History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Dynamics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CRB Activity on Guam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Damage Survey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457560" y="2268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457200" y="2103120"/>
            <a:ext cx="8228160" cy="356616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Bibliography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https://github.com/aubreymoore/CRB-Bibliography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Interactive CRB Invasion History Map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http://aubreymoore.github.io/crbdist/mymap.html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Wiki Site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http://guaminsects.net/CRBG/index.phptitle=CRB-G_Wiki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CRB-G Facebook Site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https://www.facebook.com/groups/crbg07/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/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4789440" y="1006560"/>
            <a:ext cx="4351320" cy="487368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12600" y="299880"/>
            <a:ext cx="4602240" cy="63151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Invasion History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CRB Population Dynamics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720" indent="-34272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Recent CRB Activity on Guam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Biological Control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Damage Survey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2680" indent="-28548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Online Resources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3240" y="1006560"/>
            <a:ext cx="9144000" cy="5824440"/>
          </a:xfrm>
          <a:prstGeom prst="rect">
            <a:avLst/>
          </a:prstGeom>
          <a:ln>
            <a:noFill/>
          </a:ln>
        </p:spPr>
      </p:pic>
      <p:sp>
        <p:nvSpPr>
          <p:cNvPr id="386" name="CustomShape 1"/>
          <p:cNvSpPr/>
          <p:nvPr/>
        </p:nvSpPr>
        <p:spPr>
          <a:xfrm>
            <a:off x="3720960" y="198360"/>
            <a:ext cx="1703520" cy="71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84240" bIns="45000"/>
          <a:p>
            <a:pPr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Guam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1371600" y="108000"/>
            <a:ext cx="7769160" cy="14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>
            <a:off x="0" y="1554120"/>
            <a:ext cx="9140760" cy="3160800"/>
          </a:xfrm>
          <a:prstGeom prst="rect">
            <a:avLst/>
          </a:prstGeom>
          <a:ln>
            <a:noFill/>
          </a:ln>
        </p:spPr>
      </p:pic>
      <p:sp>
        <p:nvSpPr>
          <p:cNvPr id="389" name="CustomShape 2"/>
          <p:cNvSpPr/>
          <p:nvPr/>
        </p:nvSpPr>
        <p:spPr>
          <a:xfrm>
            <a:off x="3017880" y="4846680"/>
            <a:ext cx="283032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3"/>
          <p:cNvSpPr/>
          <p:nvPr/>
        </p:nvSpPr>
        <p:spPr>
          <a:xfrm>
            <a:off x="6218280" y="4917960"/>
            <a:ext cx="2722680" cy="4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291960" y="7920"/>
            <a:ext cx="8555040" cy="68547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142920" y="7920"/>
            <a:ext cx="8856720" cy="685476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457200" y="272880"/>
            <a:ext cx="8226360" cy="114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Eradicate CRB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457200" y="1604880"/>
            <a:ext cx="8226360" cy="39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Sanitation: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Locate and destroy all active and potential breeding sites.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Quarantine: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Close pathways to prevent re-introduction and accidental transport to uninfested areas.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564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Note: Only one of many CRB eradication programs has succeeded (Niuatoputapu Is., aka Keppel Is., Tonga; 16 km</a:t>
            </a:r>
            <a:r>
              <a:rPr b="0" lang="en-US" sz="32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0" y="135000"/>
            <a:ext cx="9142560" cy="66038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2019-11-10T13:30:20Z</dcterms:modified>
  <cp:revision>50</cp:revision>
  <dc:subject/>
  <dc:title/>
</cp:coreProperties>
</file>